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89" r:id="rId3"/>
    <p:sldId id="307" r:id="rId4"/>
    <p:sldId id="291" r:id="rId5"/>
    <p:sldId id="290" r:id="rId6"/>
    <p:sldId id="292" r:id="rId7"/>
    <p:sldId id="293" r:id="rId8"/>
    <p:sldId id="294" r:id="rId9"/>
    <p:sldId id="295" r:id="rId10"/>
    <p:sldId id="296" r:id="rId11"/>
    <p:sldId id="297" r:id="rId12"/>
    <p:sldId id="301" r:id="rId13"/>
    <p:sldId id="299" r:id="rId14"/>
    <p:sldId id="300" r:id="rId15"/>
    <p:sldId id="308" r:id="rId16"/>
    <p:sldId id="298" r:id="rId17"/>
    <p:sldId id="309" r:id="rId18"/>
    <p:sldId id="302" r:id="rId19"/>
    <p:sldId id="303" r:id="rId20"/>
    <p:sldId id="304" r:id="rId21"/>
    <p:sldId id="305" r:id="rId22"/>
    <p:sldId id="306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Montserrat ExtraLight" panose="000003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82EAC-0C7B-4A1C-B867-72B8680786ED}">
  <a:tblStyle styleId="{E7482EAC-0C7B-4A1C-B867-72B8680786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34" autoAdjust="0"/>
  </p:normalViewPr>
  <p:slideViewPr>
    <p:cSldViewPr snapToGrid="0">
      <p:cViewPr varScale="1">
        <p:scale>
          <a:sx n="100" d="100"/>
          <a:sy n="100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26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05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72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1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2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20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83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84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6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867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18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74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98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0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26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3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2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6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Reward Shaping Analysis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Alexandra Belkind &amp; Daniel Chernov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inall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Throughput SARSA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E32B8E-9BEA-175C-C7C9-408BD725BF27}"/>
              </a:ext>
            </a:extLst>
          </p:cNvPr>
          <p:cNvSpPr txBox="1"/>
          <p:nvPr/>
        </p:nvSpPr>
        <p:spPr>
          <a:xfrm>
            <a:off x="3040380" y="138642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15332-0AF1-1466-4B42-D91B43D7DC3C}"/>
              </a:ext>
            </a:extLst>
          </p:cNvPr>
          <p:cNvSpPr txBox="1"/>
          <p:nvPr/>
        </p:nvSpPr>
        <p:spPr>
          <a:xfrm>
            <a:off x="485930" y="1017093"/>
            <a:ext cx="674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Throughput represents the </a:t>
            </a:r>
            <a:r>
              <a:rPr lang="en-GB" b="1" dirty="0">
                <a:solidFill>
                  <a:schemeClr val="bg1"/>
                </a:solidFill>
              </a:rPr>
              <a:t>Cumulative Success Rate</a:t>
            </a:r>
            <a:r>
              <a:rPr lang="en-GB" dirty="0">
                <a:solidFill>
                  <a:schemeClr val="bg1"/>
                </a:solidFill>
              </a:rPr>
              <a:t>, tracking the percentage of successful episodes as training progresses.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5BD87-A38F-8BB3-AF0A-0F710F1D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" t="8100" r="7407" b="1068"/>
          <a:stretch/>
        </p:blipFill>
        <p:spPr>
          <a:xfrm>
            <a:off x="754380" y="1625622"/>
            <a:ext cx="5377299" cy="33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Throughput MC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9B592-9994-2A6A-D582-664F184B9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7037" r="8834" b="2568"/>
          <a:stretch/>
        </p:blipFill>
        <p:spPr>
          <a:xfrm>
            <a:off x="353740" y="1160697"/>
            <a:ext cx="5798820" cy="36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Returns SARSA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ECA851-A85D-E19F-3350-1DF9A016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30" y="915725"/>
            <a:ext cx="3921730" cy="40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Returns MC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775642-18CF-4C92-8366-FA5CB2E4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30" y="915725"/>
            <a:ext cx="3952210" cy="40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Sensitive SARSA Alpha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8DB326-2DD4-FEC7-16C4-9BED9AD87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t="7708" r="9702" b="1574"/>
          <a:stretch/>
        </p:blipFill>
        <p:spPr>
          <a:xfrm>
            <a:off x="622340" y="1108630"/>
            <a:ext cx="5760000" cy="37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Sensitive SARSA Gamma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517661-C159-0EBC-3475-C6D2F070F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3" t="7447" r="9822" b="2815"/>
          <a:stretch/>
        </p:blipFill>
        <p:spPr>
          <a:xfrm>
            <a:off x="623902" y="1110151"/>
            <a:ext cx="5760000" cy="36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Sensitive MC Alpha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D88843-78D8-A4A9-B715-A3D23A9D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" t="7447" r="9557" b="2666"/>
          <a:stretch/>
        </p:blipFill>
        <p:spPr>
          <a:xfrm>
            <a:off x="678180" y="1099301"/>
            <a:ext cx="5760000" cy="36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Sensitive MC Gamma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618642-BCE7-88B5-FBDE-5926D1649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4" t="8050" r="9556" b="2370"/>
          <a:stretch/>
        </p:blipFill>
        <p:spPr>
          <a:xfrm>
            <a:off x="731520" y="1078666"/>
            <a:ext cx="5760000" cy="36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3888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Video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7926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FrozenLake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2AD7B1-89B2-3AB8-1CC4-0727D3335D7B}"/>
              </a:ext>
            </a:extLst>
          </p:cNvPr>
          <p:cNvSpPr txBox="1"/>
          <p:nvPr/>
        </p:nvSpPr>
        <p:spPr>
          <a:xfrm>
            <a:off x="405338" y="1312083"/>
            <a:ext cx="638203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FrozenLake</a:t>
            </a:r>
            <a:r>
              <a:rPr lang="en-GB" sz="1600" dirty="0">
                <a:solidFill>
                  <a:schemeClr val="bg1"/>
                </a:solidFill>
              </a:rPr>
              <a:t> is a classic discrete grid-world environment from the Gymnasium library.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Objective:</a:t>
            </a:r>
            <a:r>
              <a:rPr lang="en-GB" sz="1600" dirty="0">
                <a:solidFill>
                  <a:schemeClr val="bg1"/>
                </a:solidFill>
              </a:rPr>
              <a:t> The agent must navigate from the </a:t>
            </a:r>
            <a:r>
              <a:rPr lang="en-GB" sz="1600" b="1" dirty="0">
                <a:solidFill>
                  <a:schemeClr val="bg1"/>
                </a:solidFill>
              </a:rPr>
              <a:t>Start (S)</a:t>
            </a:r>
            <a:r>
              <a:rPr lang="en-GB" sz="1600" dirty="0">
                <a:solidFill>
                  <a:schemeClr val="bg1"/>
                </a:solidFill>
              </a:rPr>
              <a:t> point to the </a:t>
            </a:r>
            <a:r>
              <a:rPr lang="en-GB" sz="1600" b="1" dirty="0">
                <a:solidFill>
                  <a:schemeClr val="bg1"/>
                </a:solidFill>
              </a:rPr>
              <a:t>Goal (G)</a:t>
            </a:r>
            <a:r>
              <a:rPr lang="en-GB" sz="1600" dirty="0">
                <a:solidFill>
                  <a:schemeClr val="bg1"/>
                </a:solidFill>
              </a:rPr>
              <a:t> on a frozen surface.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Challenge:</a:t>
            </a:r>
            <a:r>
              <a:rPr lang="en-GB" sz="1600" dirty="0">
                <a:solidFill>
                  <a:schemeClr val="bg1"/>
                </a:solidFill>
              </a:rPr>
              <a:t> The agent must avoid falling into </a:t>
            </a:r>
            <a:r>
              <a:rPr lang="en-GB" sz="1600" b="1" dirty="0">
                <a:solidFill>
                  <a:schemeClr val="bg1"/>
                </a:solidFill>
              </a:rPr>
              <a:t>Holes (H).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Dynamics:</a:t>
            </a:r>
            <a:r>
              <a:rPr lang="en-GB" sz="1600" dirty="0">
                <a:solidFill>
                  <a:schemeClr val="bg1"/>
                </a:solidFill>
              </a:rPr>
              <a:t> The surface is described as "slippery" (stochastic), meaning the agent might not always move in the intended direction due to the ice.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endParaRPr lang="he-IL" sz="1600" dirty="0">
              <a:solidFill>
                <a:schemeClr val="bg1"/>
              </a:solidFill>
            </a:endParaRPr>
          </a:p>
          <a:p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9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What we learned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3007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8449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 &amp; goodbye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3041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24288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Map &amp; Initial Reward Function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274B32-E224-1C0E-577A-70B0284E3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"/>
          <a:stretch/>
        </p:blipFill>
        <p:spPr>
          <a:xfrm>
            <a:off x="4794193" y="1309866"/>
            <a:ext cx="3159513" cy="3402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CC436-8562-B5DB-FFF5-485BD43602FE}"/>
              </a:ext>
            </a:extLst>
          </p:cNvPr>
          <p:cNvSpPr txBox="1"/>
          <p:nvPr/>
        </p:nvSpPr>
        <p:spPr>
          <a:xfrm>
            <a:off x="3969834" y="1152293"/>
            <a:ext cx="263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8EAC6-87BB-837E-6B5C-0975FA3BAD46}"/>
              </a:ext>
            </a:extLst>
          </p:cNvPr>
          <p:cNvSpPr txBox="1"/>
          <p:nvPr/>
        </p:nvSpPr>
        <p:spPr>
          <a:xfrm>
            <a:off x="285761" y="1309866"/>
            <a:ext cx="40640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dirty="0">
                <a:solidFill>
                  <a:schemeClr val="bg1"/>
                </a:solidFill>
              </a:rPr>
              <a:t>The environment is initialized with a </a:t>
            </a:r>
            <a:r>
              <a:rPr lang="en-GB" sz="1800" b="1" u="sng" dirty="0">
                <a:solidFill>
                  <a:schemeClr val="bg1"/>
                </a:solidFill>
              </a:rPr>
              <a:t>sparse binary reward</a:t>
            </a:r>
            <a:r>
              <a:rPr lang="en-GB" sz="1800" u="sng" dirty="0">
                <a:solidFill>
                  <a:schemeClr val="bg1"/>
                </a:solidFill>
              </a:rPr>
              <a:t> function</a:t>
            </a:r>
            <a:r>
              <a:rPr lang="he-IL" sz="1800" u="sng" dirty="0">
                <a:solidFill>
                  <a:schemeClr val="bg1"/>
                </a:solidFill>
              </a:rPr>
              <a:t>:</a:t>
            </a:r>
            <a:endParaRPr lang="en-GB" sz="1800" u="sng" dirty="0">
              <a:solidFill>
                <a:schemeClr val="bg1"/>
              </a:solidFill>
            </a:endParaRP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- Reward = +1</a:t>
            </a:r>
            <a:r>
              <a:rPr lang="en-GB" sz="1600" dirty="0">
                <a:solidFill>
                  <a:schemeClr val="bg1"/>
                </a:solidFill>
              </a:rPr>
              <a:t>: Only granted upon reaching the </a:t>
            </a:r>
            <a:r>
              <a:rPr lang="en-GB" sz="1600" b="1" dirty="0">
                <a:solidFill>
                  <a:schemeClr val="bg1"/>
                </a:solidFill>
              </a:rPr>
              <a:t>Goal.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- Reward = 0</a:t>
            </a:r>
            <a:r>
              <a:rPr lang="en-GB" sz="1600" dirty="0">
                <a:solidFill>
                  <a:schemeClr val="bg1"/>
                </a:solidFill>
              </a:rPr>
              <a:t>: Given for any other step (walking on Frozen surface or falling into a Hole)</a:t>
            </a:r>
            <a:r>
              <a:rPr lang="en-GB" sz="1600" b="1" dirty="0">
                <a:solidFill>
                  <a:schemeClr val="bg1"/>
                </a:solidFill>
              </a:rPr>
              <a:t>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This sparsity makes learning difficult, necessitating the use of </a:t>
            </a:r>
            <a:r>
              <a:rPr lang="en-GB" sz="1600" b="1" dirty="0">
                <a:solidFill>
                  <a:schemeClr val="bg1"/>
                </a:solidFill>
              </a:rPr>
              <a:t>Reward Shaping.</a:t>
            </a:r>
          </a:p>
        </p:txBody>
      </p:sp>
    </p:spTree>
    <p:extLst>
      <p:ext uri="{BB962C8B-B14F-4D97-AF65-F5344CB8AC3E}">
        <p14:creationId xmlns:p14="http://schemas.microsoft.com/office/powerpoint/2010/main" val="393621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D4F067-BEBD-DF1D-C23E-8A564C29A7E5}"/>
                  </a:ext>
                </a:extLst>
              </p:cNvPr>
              <p:cNvSpPr txBox="1"/>
              <p:nvPr/>
            </p:nvSpPr>
            <p:spPr>
              <a:xfrm>
                <a:off x="426720" y="1030025"/>
                <a:ext cx="64617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</a:rPr>
                  <a:t>The Concept (Learn on the Fly):</a:t>
                </a:r>
              </a:p>
              <a:p>
                <a:r>
                  <a:rPr lang="en-GB" sz="1600" b="1" dirty="0">
                    <a:solidFill>
                      <a:schemeClr val="bg1"/>
                    </a:solidFill>
                  </a:rPr>
                  <a:t>SARSA</a:t>
                </a:r>
                <a:r>
                  <a:rPr lang="en-GB" sz="1600" dirty="0">
                    <a:solidFill>
                      <a:schemeClr val="bg1"/>
                    </a:solidFill>
                  </a:rPr>
                  <a:t> updates its knowledge after every single step.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The Name stands for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S</a:t>
                </a:r>
                <a:r>
                  <a:rPr lang="en-GB" sz="1600" dirty="0">
                    <a:solidFill>
                      <a:schemeClr val="bg1"/>
                    </a:solidFill>
                  </a:rPr>
                  <a:t>tate,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A</a:t>
                </a:r>
                <a:r>
                  <a:rPr lang="en-GB" sz="1600" dirty="0">
                    <a:solidFill>
                      <a:schemeClr val="bg1"/>
                    </a:solidFill>
                  </a:rPr>
                  <a:t>ction,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R</a:t>
                </a:r>
                <a:r>
                  <a:rPr lang="en-GB" sz="1600" dirty="0">
                    <a:solidFill>
                      <a:schemeClr val="bg1"/>
                    </a:solidFill>
                  </a:rPr>
                  <a:t>eward,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S</a:t>
                </a:r>
                <a:r>
                  <a:rPr lang="en-GB" sz="1600" dirty="0">
                    <a:solidFill>
                      <a:schemeClr val="bg1"/>
                    </a:solidFill>
                  </a:rPr>
                  <a:t>tate (next),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A</a:t>
                </a:r>
                <a:r>
                  <a:rPr lang="en-GB" sz="1600" dirty="0">
                    <a:solidFill>
                      <a:schemeClr val="bg1"/>
                    </a:solidFill>
                  </a:rPr>
                  <a:t>ction (next) - the exact sequence needed for one update.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The Update Rule</a:t>
                </a:r>
                <a:r>
                  <a:rPr lang="he-IL" sz="16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The agent updates the Q-value using the standard Constant</a:t>
                </a:r>
                <a:r>
                  <a:rPr lang="he-IL" sz="16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formula: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𝑸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𝑺</m:t>
                          </m:r>
                          <m:r>
                            <a:rPr lang="en-GB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𝑨</m:t>
                          </m:r>
                        </m:e>
                      </m:d>
                      <m:r>
                        <a:rPr lang="en-GB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𝑸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𝑺</m:t>
                          </m:r>
                          <m:r>
                            <a:rPr lang="en-GB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𝑨</m:t>
                          </m:r>
                        </m:e>
                      </m:d>
                      <m:r>
                        <a:rPr lang="en-GB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1600" b="1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GB" sz="1600" b="1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1600" b="1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6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1600" b="1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600" b="1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1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sz="1600" b="1" dirty="0">
                  <a:solidFill>
                    <a:schemeClr val="bg1"/>
                  </a:solidFill>
                </a:endParaRPr>
              </a:p>
              <a:p>
                <a:br>
                  <a:rPr lang="en-GB" sz="1600" b="1" dirty="0">
                    <a:solidFill>
                      <a:schemeClr val="bg1"/>
                    </a:solidFill>
                  </a:rPr>
                </a:br>
                <a:r>
                  <a:rPr lang="en-GB" sz="1600" b="1" dirty="0">
                    <a:solidFill>
                      <a:schemeClr val="bg1"/>
                    </a:solidFill>
                  </a:rPr>
                  <a:t>On-Policy:</a:t>
                </a:r>
                <a:r>
                  <a:rPr lang="en-GB" sz="1600" dirty="0">
                    <a:solidFill>
                      <a:schemeClr val="bg1"/>
                    </a:solidFill>
                  </a:rPr>
                  <a:t> This makes SARSA "safe" or realistic. It learns based on what it </a:t>
                </a:r>
                <a:r>
                  <a:rPr lang="en-GB" sz="1600" i="1" dirty="0">
                    <a:solidFill>
                      <a:schemeClr val="bg1"/>
                    </a:solidFill>
                  </a:rPr>
                  <a:t>actually</a:t>
                </a:r>
                <a:r>
                  <a:rPr lang="en-GB" sz="1600" dirty="0">
                    <a:solidFill>
                      <a:schemeClr val="bg1"/>
                    </a:solidFill>
                  </a:rPr>
                  <a:t> does, not just assuming it will play perfectly.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D4F067-BEBD-DF1D-C23E-8A564C29A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1030025"/>
                <a:ext cx="6461760" cy="4524315"/>
              </a:xfrm>
              <a:prstGeom prst="rect">
                <a:avLst/>
              </a:prstGeom>
              <a:blipFill>
                <a:blip r:embed="rId3"/>
                <a:stretch>
                  <a:fillRect l="-472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61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GB" dirty="0"/>
              <a:t>o</a:t>
            </a:r>
            <a:r>
              <a:rPr lang="en" dirty="0"/>
              <a:t>nte-Carlo </a:t>
            </a:r>
            <a:r>
              <a:rPr lang="en-GB" dirty="0"/>
              <a:t>(</a:t>
            </a:r>
            <a:r>
              <a:rPr lang="en" dirty="0"/>
              <a:t>Every Visit</a:t>
            </a:r>
            <a:r>
              <a:rPr lang="en-GB" dirty="0"/>
              <a:t>)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686CCE-D2A4-D843-663C-509241C80C8C}"/>
                  </a:ext>
                </a:extLst>
              </p:cNvPr>
              <p:cNvSpPr txBox="1"/>
              <p:nvPr/>
            </p:nvSpPr>
            <p:spPr>
              <a:xfrm>
                <a:off x="380410" y="1006870"/>
                <a:ext cx="641663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u="sng" dirty="0">
                    <a:solidFill>
                      <a:schemeClr val="bg1"/>
                    </a:solidFill>
                  </a:rPr>
                  <a:t>The Concept (Learn from History):</a:t>
                </a:r>
              </a:p>
              <a:p>
                <a:r>
                  <a:rPr lang="en-GB" sz="1600" b="1" dirty="0">
                    <a:solidFill>
                      <a:schemeClr val="bg1"/>
                    </a:solidFill>
                  </a:rPr>
                  <a:t>Monte Carlo</a:t>
                </a:r>
                <a:r>
                  <a:rPr lang="en-GB" sz="1600" dirty="0">
                    <a:solidFill>
                      <a:schemeClr val="bg1"/>
                    </a:solidFill>
                  </a:rPr>
                  <a:t> agent waits for the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entire episode</a:t>
                </a:r>
                <a:r>
                  <a:rPr lang="en-GB" sz="1600" dirty="0">
                    <a:solidFill>
                      <a:schemeClr val="bg1"/>
                    </a:solidFill>
                  </a:rPr>
                  <a:t> to finish.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It then looks at the episode in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reverse</a:t>
                </a:r>
                <a:r>
                  <a:rPr lang="en-GB" sz="1600" dirty="0">
                    <a:solidFill>
                      <a:schemeClr val="bg1"/>
                    </a:solidFill>
                  </a:rPr>
                  <a:t> (from end to start) to calculate the total Returns (G) for every decision it made along the way.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The Update Rule:</a:t>
                </a: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Instead of calculating a simple average of all past returns (Theoretical approach), we use a Constant</a:t>
                </a:r>
                <a:r>
                  <a:rPr lang="he-IL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update rule:</a:t>
                </a:r>
                <a:br>
                  <a:rPr lang="en-GB" sz="1600" dirty="0">
                    <a:solidFill>
                      <a:schemeClr val="bg1"/>
                    </a:solidFill>
                  </a:rPr>
                </a:br>
                <a:endParaRPr lang="en-GB" sz="16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𝑸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𝑺</m:t>
                          </m:r>
                          <m:r>
                            <a:rPr lang="en-GB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𝑨</m:t>
                          </m:r>
                        </m:e>
                      </m:d>
                      <m:r>
                        <a:rPr lang="en-GB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𝑸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𝑺</m:t>
                          </m:r>
                          <m:r>
                            <a:rPr lang="en-GB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𝑨</m:t>
                          </m:r>
                        </m:e>
                      </m:d>
                      <m:r>
                        <a:rPr lang="en-GB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𝑮</m:t>
                          </m:r>
                          <m:r>
                            <a:rPr lang="en-GB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𝑸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𝑺</m:t>
                              </m:r>
                              <m:r>
                                <a:rPr lang="en-GB" sz="1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GB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𝑨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GB" sz="1600" b="1" dirty="0">
                    <a:solidFill>
                      <a:schemeClr val="bg1"/>
                    </a:solidFill>
                  </a:rPr>
                </a:br>
                <a:endParaRPr lang="en-GB" sz="1600" b="1" dirty="0">
                  <a:solidFill>
                    <a:schemeClr val="bg1"/>
                  </a:solidFill>
                </a:endParaRPr>
              </a:p>
              <a:p>
                <a:br>
                  <a:rPr lang="en-GB" sz="1600" b="1" dirty="0">
                    <a:solidFill>
                      <a:schemeClr val="bg1"/>
                    </a:solidFill>
                  </a:rPr>
                </a:br>
                <a:r>
                  <a:rPr lang="en-GB" sz="1600" b="1" dirty="0">
                    <a:solidFill>
                      <a:schemeClr val="bg1"/>
                    </a:solidFill>
                  </a:rPr>
                  <a:t>Every-Visit:</a:t>
                </a:r>
                <a:r>
                  <a:rPr lang="en-GB" sz="1600" dirty="0">
                    <a:solidFill>
                      <a:schemeClr val="bg1"/>
                    </a:solidFill>
                  </a:rPr>
                  <a:t> We update the Q-value </a:t>
                </a:r>
                <a:r>
                  <a:rPr lang="en-GB" sz="1600" i="1" dirty="0">
                    <a:solidFill>
                      <a:schemeClr val="bg1"/>
                    </a:solidFill>
                  </a:rPr>
                  <a:t>every time</a:t>
                </a:r>
                <a:r>
                  <a:rPr lang="en-GB" sz="1600" dirty="0">
                    <a:solidFill>
                      <a:schemeClr val="bg1"/>
                    </a:solidFill>
                  </a:rPr>
                  <a:t> a state is visited in the episode, not just the first time.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686CCE-D2A4-D843-663C-509241C80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10" y="1006870"/>
                <a:ext cx="6416630" cy="3785652"/>
              </a:xfrm>
              <a:prstGeom prst="rect">
                <a:avLst/>
              </a:prstGeom>
              <a:blipFill>
                <a:blip r:embed="rId3"/>
                <a:stretch>
                  <a:fillRect l="-475" t="-483" r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82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47060" cy="73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Learning Rate Strategy</a:t>
            </a:r>
            <a:r>
              <a:rPr lang="he-IL" dirty="0"/>
              <a:t>-</a:t>
            </a:r>
            <a:r>
              <a:rPr lang="en-GB" dirty="0"/>
              <a:t>Constant Alpha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83E89-E183-BC8B-73B7-30DCD2264727}"/>
                  </a:ext>
                </a:extLst>
              </p:cNvPr>
              <p:cNvSpPr txBox="1"/>
              <p:nvPr/>
            </p:nvSpPr>
            <p:spPr>
              <a:xfrm>
                <a:off x="548640" y="1436269"/>
                <a:ext cx="52197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</a:rPr>
                  <a:t>What is Alpha:</a:t>
                </a: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Alpha is the </a:t>
                </a:r>
                <a:r>
                  <a:rPr lang="en-GB" sz="1600" b="1" dirty="0">
                    <a:solidFill>
                      <a:schemeClr val="bg1"/>
                    </a:solidFill>
                  </a:rPr>
                  <a:t>Learning Rate</a:t>
                </a:r>
                <a:r>
                  <a:rPr lang="en-GB" sz="1600" dirty="0">
                    <a:solidFill>
                      <a:schemeClr val="bg1"/>
                    </a:solidFill>
                  </a:rPr>
                  <a:t> (step size). It determines how much new information overrides old knowledge.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Range: 0 &lt; </a:t>
                </a:r>
                <a:r>
                  <a:rPr lang="en-GB" sz="16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&lt; 1</a:t>
                </a: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High</a:t>
                </a:r>
                <a:r>
                  <a:rPr lang="en-GB" sz="16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Fast learning, but unstable (forgets history too quickly).</a:t>
                </a: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GB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Stable, but slow convergence.</a:t>
                </a:r>
              </a:p>
              <a:p>
                <a:endParaRPr lang="en-GB" sz="1600" dirty="0">
                  <a:solidFill>
                    <a:schemeClr val="bg1"/>
                  </a:solidFill>
                </a:endParaRPr>
              </a:p>
              <a:p>
                <a:r>
                  <a:rPr lang="en-GB" sz="1600" dirty="0">
                    <a:solidFill>
                      <a:schemeClr val="bg1"/>
                    </a:solidFill>
                  </a:rPr>
                  <a:t>Why Constant?</a:t>
                </a:r>
              </a:p>
              <a:p>
                <a:r>
                  <a:rPr lang="en-GB" sz="1600" b="1" i="0" dirty="0">
                    <a:solidFill>
                      <a:srgbClr val="E3E3E3"/>
                    </a:solidFill>
                    <a:effectLst/>
                    <a:latin typeface="Google Sans Flex"/>
                  </a:rPr>
                  <a:t>Theory vs. Practice:</a:t>
                </a:r>
                <a:r>
                  <a:rPr lang="en-GB" sz="1600" b="0" i="0" dirty="0">
                    <a:solidFill>
                      <a:srgbClr val="E3E3E3"/>
                    </a:solidFill>
                    <a:effectLst/>
                    <a:latin typeface="Google Sans Flex"/>
                  </a:rPr>
                  <a:t> Theoretically, a decaying learning rate (1/N) guarantees convergence. However, it causes the agent to stop learning over time</a:t>
                </a:r>
                <a:endParaRPr lang="en-GB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83E89-E183-BC8B-73B7-30DCD226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6269"/>
                <a:ext cx="5219700" cy="3293209"/>
              </a:xfrm>
              <a:prstGeom prst="rect">
                <a:avLst/>
              </a:prstGeom>
              <a:blipFill>
                <a:blip r:embed="rId3"/>
                <a:stretch>
                  <a:fillRect l="-584" t="-556" r="-701" b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07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Standard Shaping Methods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7332FA-9235-06CB-E303-9966AFA9929D}"/>
              </a:ext>
            </a:extLst>
          </p:cNvPr>
          <p:cNvSpPr txBox="1"/>
          <p:nvPr/>
        </p:nvSpPr>
        <p:spPr>
          <a:xfrm>
            <a:off x="342900" y="1272124"/>
            <a:ext cx="6278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0" i="0" u="sng" dirty="0">
                <a:solidFill>
                  <a:srgbClr val="E3E3E3"/>
                </a:solidFill>
                <a:effectLst/>
                <a:latin typeface="+mn-lt"/>
              </a:rPr>
              <a:t>Baseline</a:t>
            </a:r>
            <a: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  <a:t>: Uses the original sparse reward (+1 only at Goal, 0 otherwise). Used as a control group.</a:t>
            </a:r>
            <a:b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</a:br>
            <a:endParaRPr lang="en-GB" sz="1600" b="0" i="0" dirty="0">
              <a:solidFill>
                <a:srgbClr val="E3E3E3"/>
              </a:solidFill>
              <a:effectLst/>
              <a:latin typeface="+mn-lt"/>
            </a:endParaRPr>
          </a:p>
          <a:p>
            <a:pPr algn="l"/>
            <a:r>
              <a:rPr lang="en-GB" sz="1600" b="0" i="0" u="sng" dirty="0">
                <a:solidFill>
                  <a:srgbClr val="E3E3E3"/>
                </a:solidFill>
                <a:effectLst/>
                <a:latin typeface="+mn-lt"/>
              </a:rPr>
              <a:t>Step Cost</a:t>
            </a:r>
            <a: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  <a:t>: Adds a constant penalty (-0.01) per step. This encourages the agent to find the shortest path to the goal to minimize accumulated debt.</a:t>
            </a:r>
            <a:b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</a:br>
            <a:endParaRPr lang="en-GB" sz="1600" b="0" i="0" dirty="0">
              <a:solidFill>
                <a:srgbClr val="E3E3E3"/>
              </a:solidFill>
              <a:effectLst/>
              <a:latin typeface="+mn-lt"/>
            </a:endParaRPr>
          </a:p>
          <a:p>
            <a:pPr algn="l"/>
            <a:r>
              <a:rPr lang="en-GB" sz="1600" b="0" i="0" u="sng" dirty="0">
                <a:solidFill>
                  <a:srgbClr val="E3E3E3"/>
                </a:solidFill>
                <a:effectLst/>
                <a:latin typeface="+mn-lt"/>
              </a:rPr>
              <a:t>Potential-Based Shaping (PBRS)</a:t>
            </a:r>
            <a: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  <a:t>:</a:t>
            </a:r>
          </a:p>
          <a:p>
            <a:pPr algn="l"/>
            <a: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  <a:t>Based on the theoretical framework by Ng et al. (1999).</a:t>
            </a:r>
          </a:p>
          <a:p>
            <a:pPr algn="l"/>
            <a:r>
              <a:rPr lang="en-GB" sz="1600" b="0" i="0" dirty="0">
                <a:solidFill>
                  <a:srgbClr val="E3E3E3"/>
                </a:solidFill>
                <a:effectLst/>
                <a:latin typeface="+mn-lt"/>
              </a:rPr>
              <a:t>Heuristic : We used the negative Manhattan Distance to the goal. As the agent gets closer, the reward is positive; if it moves away, it is negative.</a:t>
            </a:r>
          </a:p>
          <a:p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451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 1 - Safety First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8E558E-0D4D-A9D4-5053-1D570B317C53}"/>
              </a:ext>
            </a:extLst>
          </p:cNvPr>
          <p:cNvSpPr txBox="1"/>
          <p:nvPr/>
        </p:nvSpPr>
        <p:spPr>
          <a:xfrm>
            <a:off x="315510" y="1058287"/>
            <a:ext cx="71607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bg1"/>
                </a:solidFill>
              </a:rPr>
              <a:t>Motivation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</a:p>
          <a:p>
            <a:r>
              <a:rPr lang="en-GB" sz="1600" dirty="0">
                <a:solidFill>
                  <a:schemeClr val="bg1"/>
                </a:solidFill>
              </a:rPr>
              <a:t>In the standard FrozenLake, falling into a hole yields a reward of </a:t>
            </a:r>
            <a:r>
              <a:rPr lang="en-GB" sz="1600" b="1" dirty="0">
                <a:solidFill>
                  <a:schemeClr val="bg1"/>
                </a:solidFill>
              </a:rPr>
              <a:t>0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1600" dirty="0">
                <a:solidFill>
                  <a:schemeClr val="bg1"/>
                </a:solidFill>
              </a:rPr>
              <a:t>To the agent, this is technically "not bad" compared to wandering aimlessly.</a:t>
            </a:r>
          </a:p>
          <a:p>
            <a:r>
              <a:rPr lang="en-GB" sz="1600" dirty="0">
                <a:solidFill>
                  <a:schemeClr val="bg1"/>
                </a:solidFill>
              </a:rPr>
              <a:t>We wanted to explicitly teach the agent that </a:t>
            </a:r>
            <a:r>
              <a:rPr lang="en-GB" sz="1600" b="1" dirty="0">
                <a:solidFill>
                  <a:schemeClr val="bg1"/>
                </a:solidFill>
              </a:rPr>
              <a:t>dying is bad.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u="sng" dirty="0">
                <a:solidFill>
                  <a:schemeClr val="bg1"/>
                </a:solidFill>
              </a:rPr>
              <a:t>Implementation</a:t>
            </a:r>
            <a:r>
              <a:rPr lang="en-GB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en-GB" sz="1600" dirty="0">
                <a:solidFill>
                  <a:schemeClr val="bg1"/>
                </a:solidFill>
              </a:rPr>
              <a:t>We utilized our Wrapper to combine the logic from the previous strategies.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The Key Addition:</a:t>
            </a:r>
            <a:r>
              <a:rPr lang="en-GB" sz="1600" dirty="0">
                <a:solidFill>
                  <a:schemeClr val="bg1"/>
                </a:solidFill>
              </a:rPr>
              <a:t> We added a specific condition for failure. If the agent falls into a hole, we apply a specific </a:t>
            </a:r>
            <a:r>
              <a:rPr lang="en-GB" sz="1600" b="1" dirty="0">
                <a:solidFill>
                  <a:schemeClr val="bg1"/>
                </a:solidFill>
              </a:rPr>
              <a:t>Penalty of -0.5.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u="sng" dirty="0">
                <a:solidFill>
                  <a:schemeClr val="bg1"/>
                </a:solidFill>
              </a:rPr>
              <a:t>Advantages</a:t>
            </a:r>
            <a:r>
              <a:rPr lang="en-GB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en-GB" sz="1600" dirty="0">
                <a:solidFill>
                  <a:schemeClr val="bg1"/>
                </a:solidFill>
              </a:rPr>
              <a:t>This strategy solves the conflict between speed and safety.</a:t>
            </a: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1600" dirty="0">
                <a:solidFill>
                  <a:schemeClr val="bg1"/>
                </a:solidFill>
              </a:rPr>
              <a:t>The agent wants to reach the goal fast but is forced to be careful around holes.</a:t>
            </a:r>
            <a:endParaRPr lang="en-GB" sz="1600" b="1" dirty="0">
              <a:solidFill>
                <a:schemeClr val="bg1"/>
              </a:solidFill>
            </a:endParaRPr>
          </a:p>
          <a:p>
            <a:endParaRPr lang="en-GB" sz="1600" b="1" dirty="0">
              <a:solidFill>
                <a:schemeClr val="bg1"/>
              </a:solidFill>
            </a:endParaRPr>
          </a:p>
          <a:p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3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2166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 2 -</a:t>
            </a:r>
            <a:r>
              <a:rPr lang="he-IL" dirty="0"/>
              <a:t> </a:t>
            </a:r>
            <a:r>
              <a:rPr lang="en-GB" dirty="0"/>
              <a:t>Advanced Guidance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4FF5BB-E58F-805A-C88A-354EE54FDAD8}"/>
              </a:ext>
            </a:extLst>
          </p:cNvPr>
          <p:cNvSpPr txBox="1"/>
          <p:nvPr/>
        </p:nvSpPr>
        <p:spPr>
          <a:xfrm>
            <a:off x="327660" y="1074420"/>
            <a:ext cx="779402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bg1"/>
                </a:solidFill>
              </a:rPr>
              <a:t>Implementation</a:t>
            </a:r>
            <a:r>
              <a:rPr lang="en-GB" sz="1600" dirty="0">
                <a:solidFill>
                  <a:schemeClr val="bg1"/>
                </a:solidFill>
              </a:rPr>
              <a:t>:</a:t>
            </a:r>
          </a:p>
          <a:p>
            <a:r>
              <a:rPr lang="en-GB" sz="1600" dirty="0">
                <a:solidFill>
                  <a:schemeClr val="bg1"/>
                </a:solidFill>
              </a:rPr>
              <a:t>We used our Wrapper to combine all the logic we discussed into one formula.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1"/>
                </a:solidFill>
              </a:rPr>
              <a:t>Potential</a:t>
            </a:r>
            <a:r>
              <a:rPr lang="en-GB" sz="1600" dirty="0">
                <a:solidFill>
                  <a:schemeClr val="bg1"/>
                </a:solidFill>
              </a:rPr>
              <a:t>: To guide the agent toward the goal.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 Cost (-0.001):</a:t>
            </a:r>
            <a:r>
              <a:rPr lang="en-GB" sz="1600" u="sng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To encourage speed.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1"/>
                </a:solidFill>
              </a:rPr>
              <a:t>Hole Penalty (-0.5): </a:t>
            </a:r>
            <a:r>
              <a:rPr lang="en-GB" sz="1600" dirty="0">
                <a:solidFill>
                  <a:schemeClr val="bg1"/>
                </a:solidFill>
              </a:rPr>
              <a:t>If the agent falls, it gets a specific punishment of -0.5.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1"/>
                </a:solidFill>
              </a:rPr>
              <a:t>Formula: </a:t>
            </a:r>
            <a:r>
              <a:rPr lang="en-GB" sz="1800" b="1" dirty="0">
                <a:solidFill>
                  <a:schemeClr val="bg1"/>
                </a:solidFill>
              </a:rPr>
              <a:t>Total= Potential +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Cumulative</a:t>
            </a:r>
            <a:r>
              <a:rPr lang="en-GB" sz="1800" b="1" dirty="0">
                <a:solidFill>
                  <a:schemeClr val="bg1"/>
                </a:solidFill>
              </a:rPr>
              <a:t>StepCost + HolePenalty</a:t>
            </a:r>
          </a:p>
          <a:p>
            <a:br>
              <a:rPr lang="en-GB" sz="1600" u="sng" dirty="0">
                <a:solidFill>
                  <a:schemeClr val="bg1"/>
                </a:solidFill>
              </a:rPr>
            </a:br>
            <a:r>
              <a:rPr lang="en-GB" sz="1600" u="sng" dirty="0">
                <a:solidFill>
                  <a:schemeClr val="bg1"/>
                </a:solidFill>
              </a:rPr>
              <a:t>Advantages:</a:t>
            </a:r>
          </a:p>
          <a:p>
            <a:r>
              <a:rPr lang="en-GB" sz="1800" dirty="0">
                <a:solidFill>
                  <a:schemeClr val="bg1"/>
                </a:solidFill>
              </a:rPr>
              <a:t>This strategy balances efficiency with safety and accelerates learning by turning neutral failures into clear penalties.</a:t>
            </a:r>
          </a:p>
        </p:txBody>
      </p:sp>
    </p:spTree>
    <p:extLst>
      <p:ext uri="{BB962C8B-B14F-4D97-AF65-F5344CB8AC3E}">
        <p14:creationId xmlns:p14="http://schemas.microsoft.com/office/powerpoint/2010/main" val="223082333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826</Words>
  <Application>Microsoft Office PowerPoint</Application>
  <PresentationFormat>On-screen Show (16:9)</PresentationFormat>
  <Paragraphs>94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Google Sans Flex</vt:lpstr>
      <vt:lpstr>Montserrat ExtraLight</vt:lpstr>
      <vt:lpstr>Cambria Math</vt:lpstr>
      <vt:lpstr>Montserrat ExtraBold</vt:lpstr>
      <vt:lpstr>Montserrat</vt:lpstr>
      <vt:lpstr>Futuristic Background by Slidesgo</vt:lpstr>
      <vt:lpstr>Reward Shaping Analysis</vt:lpstr>
      <vt:lpstr>FrozenLake</vt:lpstr>
      <vt:lpstr>Our Map &amp; Initial Reward Function</vt:lpstr>
      <vt:lpstr>SARSA</vt:lpstr>
      <vt:lpstr>Monte-Carlo (Every Visit)</vt:lpstr>
      <vt:lpstr>The Learning Rate Strategy-Constant Alpha</vt:lpstr>
      <vt:lpstr>Standard Shaping Methods</vt:lpstr>
      <vt:lpstr>Custom 1 - Safety First </vt:lpstr>
      <vt:lpstr>Custom 2 - Advanced Guidance </vt:lpstr>
      <vt:lpstr>Throughput SARSA</vt:lpstr>
      <vt:lpstr>Throughput MC</vt:lpstr>
      <vt:lpstr>Returns SARSA</vt:lpstr>
      <vt:lpstr>Returns MC</vt:lpstr>
      <vt:lpstr>Sensitive SARSA Alpha</vt:lpstr>
      <vt:lpstr>Sensitive SARSA Gamma</vt:lpstr>
      <vt:lpstr>Sensitive MC Alpha</vt:lpstr>
      <vt:lpstr>Sensitive MC Gamma</vt:lpstr>
      <vt:lpstr>Results</vt:lpstr>
      <vt:lpstr>Video</vt:lpstr>
      <vt:lpstr>What we learned</vt:lpstr>
      <vt:lpstr>Conclusions</vt:lpstr>
      <vt:lpstr>Thank you &amp; goodbye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אלכסנדרה בלקינד</cp:lastModifiedBy>
  <cp:revision>10</cp:revision>
  <dcterms:modified xsi:type="dcterms:W3CDTF">2026-01-14T11:59:41Z</dcterms:modified>
</cp:coreProperties>
</file>